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7" r:id="rId1"/>
  </p:sldMasterIdLst>
  <p:notesMasterIdLst>
    <p:notesMasterId r:id="rId17"/>
  </p:notesMasterIdLst>
  <p:handoutMasterIdLst>
    <p:handoutMasterId r:id="rId18"/>
  </p:handoutMasterIdLst>
  <p:sldIdLst>
    <p:sldId id="281" r:id="rId2"/>
    <p:sldId id="256" r:id="rId3"/>
    <p:sldId id="277" r:id="rId4"/>
    <p:sldId id="270" r:id="rId5"/>
    <p:sldId id="272" r:id="rId6"/>
    <p:sldId id="257" r:id="rId7"/>
    <p:sldId id="274" r:id="rId8"/>
    <p:sldId id="278" r:id="rId9"/>
    <p:sldId id="273" r:id="rId10"/>
    <p:sldId id="279" r:id="rId11"/>
    <p:sldId id="258" r:id="rId12"/>
    <p:sldId id="260" r:id="rId13"/>
    <p:sldId id="263" r:id="rId14"/>
    <p:sldId id="276" r:id="rId15"/>
    <p:sldId id="280" r:id="rId16"/>
  </p:sldIdLst>
  <p:sldSz cx="9144000" cy="6858000" type="screen4x3"/>
  <p:notesSz cx="7315200" cy="9601200"/>
  <p:defaultTextStyle>
    <a:defPPr>
      <a:defRPr lang="en-US"/>
    </a:defPPr>
    <a:lvl1pPr algn="l" rtl="0" fontAlgn="base">
      <a:spcBef>
        <a:spcPct val="0"/>
      </a:spcBef>
      <a:spcAft>
        <a:spcPct val="0"/>
      </a:spcAft>
      <a:defRPr sz="2800" kern="1200">
        <a:solidFill>
          <a:schemeClr val="tx1"/>
        </a:solidFill>
        <a:latin typeface="Arial" charset="0"/>
        <a:ea typeface="+mn-ea"/>
        <a:cs typeface="Arial" charset="0"/>
      </a:defRPr>
    </a:lvl1pPr>
    <a:lvl2pPr marL="457200" algn="l" rtl="0" fontAlgn="base">
      <a:spcBef>
        <a:spcPct val="0"/>
      </a:spcBef>
      <a:spcAft>
        <a:spcPct val="0"/>
      </a:spcAft>
      <a:defRPr sz="2800" kern="1200">
        <a:solidFill>
          <a:schemeClr val="tx1"/>
        </a:solidFill>
        <a:latin typeface="Arial" charset="0"/>
        <a:ea typeface="+mn-ea"/>
        <a:cs typeface="Arial" charset="0"/>
      </a:defRPr>
    </a:lvl2pPr>
    <a:lvl3pPr marL="914400" algn="l" rtl="0" fontAlgn="base">
      <a:spcBef>
        <a:spcPct val="0"/>
      </a:spcBef>
      <a:spcAft>
        <a:spcPct val="0"/>
      </a:spcAft>
      <a:defRPr sz="2800" kern="1200">
        <a:solidFill>
          <a:schemeClr val="tx1"/>
        </a:solidFill>
        <a:latin typeface="Arial" charset="0"/>
        <a:ea typeface="+mn-ea"/>
        <a:cs typeface="Arial" charset="0"/>
      </a:defRPr>
    </a:lvl3pPr>
    <a:lvl4pPr marL="1371600" algn="l" rtl="0" fontAlgn="base">
      <a:spcBef>
        <a:spcPct val="0"/>
      </a:spcBef>
      <a:spcAft>
        <a:spcPct val="0"/>
      </a:spcAft>
      <a:defRPr sz="2800" kern="1200">
        <a:solidFill>
          <a:schemeClr val="tx1"/>
        </a:solidFill>
        <a:latin typeface="Arial" charset="0"/>
        <a:ea typeface="+mn-ea"/>
        <a:cs typeface="Arial" charset="0"/>
      </a:defRPr>
    </a:lvl4pPr>
    <a:lvl5pPr marL="1828800" algn="l" rtl="0" fontAlgn="base">
      <a:spcBef>
        <a:spcPct val="0"/>
      </a:spcBef>
      <a:spcAft>
        <a:spcPct val="0"/>
      </a:spcAft>
      <a:defRPr sz="2800" kern="1200">
        <a:solidFill>
          <a:schemeClr val="tx1"/>
        </a:solidFill>
        <a:latin typeface="Arial" charset="0"/>
        <a:ea typeface="+mn-ea"/>
        <a:cs typeface="Arial" charset="0"/>
      </a:defRPr>
    </a:lvl5pPr>
    <a:lvl6pPr marL="2286000" algn="l" defTabSz="914400" rtl="0" eaLnBrk="1" latinLnBrk="0" hangingPunct="1">
      <a:defRPr sz="2800" kern="1200">
        <a:solidFill>
          <a:schemeClr val="tx1"/>
        </a:solidFill>
        <a:latin typeface="Arial" charset="0"/>
        <a:ea typeface="+mn-ea"/>
        <a:cs typeface="Arial" charset="0"/>
      </a:defRPr>
    </a:lvl6pPr>
    <a:lvl7pPr marL="2743200" algn="l" defTabSz="914400" rtl="0" eaLnBrk="1" latinLnBrk="0" hangingPunct="1">
      <a:defRPr sz="2800" kern="1200">
        <a:solidFill>
          <a:schemeClr val="tx1"/>
        </a:solidFill>
        <a:latin typeface="Arial" charset="0"/>
        <a:ea typeface="+mn-ea"/>
        <a:cs typeface="Arial" charset="0"/>
      </a:defRPr>
    </a:lvl7pPr>
    <a:lvl8pPr marL="3200400" algn="l" defTabSz="914400" rtl="0" eaLnBrk="1" latinLnBrk="0" hangingPunct="1">
      <a:defRPr sz="2800" kern="1200">
        <a:solidFill>
          <a:schemeClr val="tx1"/>
        </a:solidFill>
        <a:latin typeface="Arial" charset="0"/>
        <a:ea typeface="+mn-ea"/>
        <a:cs typeface="Arial" charset="0"/>
      </a:defRPr>
    </a:lvl8pPr>
    <a:lvl9pPr marL="3657600" algn="l" defTabSz="914400" rtl="0" eaLnBrk="1" latinLnBrk="0" hangingPunct="1">
      <a:defRPr sz="28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411" autoAdjust="0"/>
  </p:normalViewPr>
  <p:slideViewPr>
    <p:cSldViewPr>
      <p:cViewPr varScale="1">
        <p:scale>
          <a:sx n="116" d="100"/>
          <a:sy n="116" d="100"/>
        </p:scale>
        <p:origin x="1464" y="10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p:scale>
          <a:sx n="232" d="100"/>
          <a:sy n="232" d="100"/>
        </p:scale>
        <p:origin x="384" y="-573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420" cy="480496"/>
          </a:xfrm>
          <a:prstGeom prst="rect">
            <a:avLst/>
          </a:prstGeom>
        </p:spPr>
        <p:txBody>
          <a:bodyPr vert="horz" lIns="94837" tIns="47418" rIns="94837" bIns="47418" rtlCol="0"/>
          <a:lstStyle>
            <a:lvl1pPr algn="l">
              <a:defRPr sz="1200"/>
            </a:lvl1pPr>
          </a:lstStyle>
          <a:p>
            <a:endParaRPr lang="en-US"/>
          </a:p>
        </p:txBody>
      </p:sp>
      <p:sp>
        <p:nvSpPr>
          <p:cNvPr id="4" name="Footer Placeholder 3"/>
          <p:cNvSpPr>
            <a:spLocks noGrp="1"/>
          </p:cNvSpPr>
          <p:nvPr>
            <p:ph type="ftr" sz="quarter" idx="2"/>
          </p:nvPr>
        </p:nvSpPr>
        <p:spPr>
          <a:xfrm>
            <a:off x="0" y="9118531"/>
            <a:ext cx="3170420" cy="480496"/>
          </a:xfrm>
          <a:prstGeom prst="rect">
            <a:avLst/>
          </a:prstGeom>
        </p:spPr>
        <p:txBody>
          <a:bodyPr vert="horz" lIns="94837" tIns="47418" rIns="94837" bIns="47418" rtlCol="0" anchor="b"/>
          <a:lstStyle>
            <a:lvl1pPr algn="l">
              <a:defRPr sz="1200"/>
            </a:lvl1pPr>
          </a:lstStyle>
          <a:p>
            <a:endParaRPr lang="en-US"/>
          </a:p>
        </p:txBody>
      </p:sp>
    </p:spTree>
    <p:extLst>
      <p:ext uri="{BB962C8B-B14F-4D97-AF65-F5344CB8AC3E}">
        <p14:creationId xmlns:p14="http://schemas.microsoft.com/office/powerpoint/2010/main" val="54898473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420" cy="480496"/>
          </a:xfrm>
          <a:prstGeom prst="rect">
            <a:avLst/>
          </a:prstGeom>
        </p:spPr>
        <p:txBody>
          <a:bodyPr vert="horz" lIns="94837" tIns="47418" rIns="94837" bIns="47418" rtlCol="0"/>
          <a:lstStyle>
            <a:lvl1pPr algn="l">
              <a:defRPr sz="1200"/>
            </a:lvl1pPr>
          </a:lstStyle>
          <a:p>
            <a:endParaRPr lang="en-US"/>
          </a:p>
        </p:txBody>
      </p:sp>
      <p:sp>
        <p:nvSpPr>
          <p:cNvPr id="3" name="Date Placeholder 2"/>
          <p:cNvSpPr>
            <a:spLocks noGrp="1"/>
          </p:cNvSpPr>
          <p:nvPr>
            <p:ph type="dt" idx="1"/>
          </p:nvPr>
        </p:nvSpPr>
        <p:spPr>
          <a:xfrm>
            <a:off x="4143534" y="0"/>
            <a:ext cx="3170420" cy="480496"/>
          </a:xfrm>
          <a:prstGeom prst="rect">
            <a:avLst/>
          </a:prstGeom>
        </p:spPr>
        <p:txBody>
          <a:bodyPr vert="horz" lIns="94837" tIns="47418" rIns="94837" bIns="47418" rtlCol="0"/>
          <a:lstStyle>
            <a:lvl1pPr algn="r">
              <a:defRPr sz="1200"/>
            </a:lvl1pPr>
          </a:lstStyle>
          <a:p>
            <a:fld id="{3F316944-642A-4AA6-BE90-6A4FCA11C9F8}" type="datetimeFigureOut">
              <a:rPr lang="en-US" smtClean="0"/>
              <a:pPr/>
              <a:t>2/4/2021</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4837" tIns="47418" rIns="94837" bIns="47418" rtlCol="0" anchor="ctr"/>
          <a:lstStyle/>
          <a:p>
            <a:endParaRPr lang="en-US"/>
          </a:p>
        </p:txBody>
      </p:sp>
      <p:sp>
        <p:nvSpPr>
          <p:cNvPr id="5" name="Notes Placeholder 4"/>
          <p:cNvSpPr>
            <a:spLocks noGrp="1"/>
          </p:cNvSpPr>
          <p:nvPr>
            <p:ph type="body" sz="quarter" idx="3"/>
          </p:nvPr>
        </p:nvSpPr>
        <p:spPr>
          <a:xfrm>
            <a:off x="732020" y="4561441"/>
            <a:ext cx="5851160" cy="4320106"/>
          </a:xfrm>
          <a:prstGeom prst="rect">
            <a:avLst/>
          </a:prstGeom>
        </p:spPr>
        <p:txBody>
          <a:bodyPr vert="horz" lIns="94837" tIns="47418" rIns="94837" bIns="474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8531"/>
            <a:ext cx="3170420" cy="480496"/>
          </a:xfrm>
          <a:prstGeom prst="rect">
            <a:avLst/>
          </a:prstGeom>
        </p:spPr>
        <p:txBody>
          <a:bodyPr vert="horz" lIns="94837" tIns="47418" rIns="94837" bIns="47418" rtlCol="0" anchor="b"/>
          <a:lstStyle>
            <a:lvl1pPr algn="l">
              <a:defRPr sz="1200"/>
            </a:lvl1pPr>
          </a:lstStyle>
          <a:p>
            <a:endParaRPr lang="en-US"/>
          </a:p>
        </p:txBody>
      </p:sp>
      <p:sp>
        <p:nvSpPr>
          <p:cNvPr id="7" name="Slide Number Placeholder 6"/>
          <p:cNvSpPr>
            <a:spLocks noGrp="1"/>
          </p:cNvSpPr>
          <p:nvPr>
            <p:ph type="sldNum" sz="quarter" idx="5"/>
          </p:nvPr>
        </p:nvSpPr>
        <p:spPr>
          <a:xfrm>
            <a:off x="4143534" y="9118531"/>
            <a:ext cx="3170420" cy="480496"/>
          </a:xfrm>
          <a:prstGeom prst="rect">
            <a:avLst/>
          </a:prstGeom>
        </p:spPr>
        <p:txBody>
          <a:bodyPr vert="horz" lIns="94837" tIns="47418" rIns="94837" bIns="47418" rtlCol="0" anchor="b"/>
          <a:lstStyle>
            <a:lvl1pPr algn="r">
              <a:defRPr sz="1200"/>
            </a:lvl1pPr>
          </a:lstStyle>
          <a:p>
            <a:fld id="{B1203B6A-4188-4A21-AEAF-AAE4B32F1527}" type="slidenum">
              <a:rPr lang="en-US" smtClean="0"/>
              <a:pPr/>
              <a:t>‹#›</a:t>
            </a:fld>
            <a:endParaRPr lang="en-US"/>
          </a:p>
        </p:txBody>
      </p:sp>
    </p:spTree>
    <p:extLst>
      <p:ext uri="{BB962C8B-B14F-4D97-AF65-F5344CB8AC3E}">
        <p14:creationId xmlns:p14="http://schemas.microsoft.com/office/powerpoint/2010/main" val="234030416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10315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remember that before I applied for the HR Director’s position, I went to JAC’s website to check things out.  It would not be an understatement to say I was horrified.  That was almost 4 years ago.  </a:t>
            </a:r>
          </a:p>
          <a:p>
            <a:endParaRPr lang="en-US" dirty="0" smtClean="0"/>
          </a:p>
        </p:txBody>
      </p:sp>
    </p:spTree>
    <p:extLst>
      <p:ext uri="{BB962C8B-B14F-4D97-AF65-F5344CB8AC3E}">
        <p14:creationId xmlns:p14="http://schemas.microsoft.com/office/powerpoint/2010/main" val="132054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529" y="4487518"/>
            <a:ext cx="5851160" cy="4320106"/>
          </a:xfrm>
        </p:spPr>
        <p:txBody>
          <a:bodyPr/>
          <a:lstStyle/>
          <a:p>
            <a:pPr defTabSz="948368">
              <a:defRPr/>
            </a:pPr>
            <a:r>
              <a:rPr lang="en-US" dirty="0" smtClean="0"/>
              <a:t>Currently, I think</a:t>
            </a:r>
            <a:r>
              <a:rPr lang="en-US" baseline="0" dirty="0" smtClean="0"/>
              <a:t> our website is truly a source of pride. Y</a:t>
            </a:r>
            <a:r>
              <a:rPr lang="en-US" dirty="0" smtClean="0"/>
              <a:t>ou will find information on virtually every HR –</a:t>
            </a:r>
            <a:r>
              <a:rPr lang="en-US" baseline="0" dirty="0" smtClean="0"/>
              <a:t> or other  -- </a:t>
            </a:r>
            <a:r>
              <a:rPr lang="en-US" dirty="0" smtClean="0"/>
              <a:t>topic.  We strive to maintain forms</a:t>
            </a:r>
            <a:r>
              <a:rPr lang="en-US" baseline="0" dirty="0" smtClean="0"/>
              <a:t> and all other information as up to date as possible.  We ask you to refer to the website frequently and if at any point you identify an error or omission – please let us know.</a:t>
            </a:r>
            <a:endParaRPr lang="en-US" dirty="0" smtClean="0"/>
          </a:p>
          <a:p>
            <a:endParaRPr lang="en-US" dirty="0" smtClean="0"/>
          </a:p>
          <a:p>
            <a:endParaRPr lang="en-US" dirty="0" smtClean="0"/>
          </a:p>
          <a:p>
            <a:r>
              <a:rPr lang="en-US" dirty="0" smtClean="0"/>
              <a:t>And, although our website is a wonderful resource,</a:t>
            </a:r>
            <a:r>
              <a:rPr lang="en-US" baseline="0" dirty="0" smtClean="0"/>
              <a:t> we encourage you to contact as with any questions or concerns you may have.  I’d like to close by inviting both old and new staff to please come visit us anytime you can.  We’d love to host you and show you first hand what goes in our section at JAC.</a:t>
            </a:r>
          </a:p>
          <a:p>
            <a:endParaRPr lang="en-US" baseline="0" dirty="0" smtClean="0"/>
          </a:p>
        </p:txBody>
      </p:sp>
    </p:spTree>
    <p:extLst>
      <p:ext uri="{BB962C8B-B14F-4D97-AF65-F5344CB8AC3E}">
        <p14:creationId xmlns:p14="http://schemas.microsoft.com/office/powerpoint/2010/main" val="741063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6380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73711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556740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32634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76311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375050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026228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a:t>
            </a:r>
            <a:r>
              <a:rPr lang="en-US" baseline="0" dirty="0" smtClean="0"/>
              <a:t> know it’s a always a pleasure to hear Shellie Shelton’s sing-song greeting when you call JAC, but we also urge you to use email group addresses whenever possible.  Doing so ensures that more than one person receives your message.  If someone is out ill or on annual leave, your needs will still be addressed.  That’s what these email addresses and cross-training are designed to do – to make sure you’re always covered and it allows Tallahassee staff to consult with each other</a:t>
            </a:r>
            <a:r>
              <a:rPr lang="en-US" dirty="0" smtClean="0"/>
              <a:t> on the topic at hand.</a:t>
            </a:r>
            <a:endParaRPr lang="en-US" dirty="0"/>
          </a:p>
        </p:txBody>
      </p:sp>
    </p:spTree>
    <p:extLst>
      <p:ext uri="{BB962C8B-B14F-4D97-AF65-F5344CB8AC3E}">
        <p14:creationId xmlns:p14="http://schemas.microsoft.com/office/powerpoint/2010/main" val="31572631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Freeform 6"/>
          <p:cNvSpPr>
            <a:spLocks noChangeArrowheads="1"/>
          </p:cNvSpPr>
          <p:nvPr/>
        </p:nvSpPr>
        <p:spPr bwMode="auto">
          <a:xfrm>
            <a:off x="609600" y="16764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sz="1800"/>
          </a:p>
        </p:txBody>
      </p:sp>
      <p:sp>
        <p:nvSpPr>
          <p:cNvPr id="6" name="Line 7"/>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US" sz="1800"/>
          </a:p>
        </p:txBody>
      </p:sp>
      <p:sp>
        <p:nvSpPr>
          <p:cNvPr id="2" name="Title 1"/>
          <p:cNvSpPr>
            <a:spLocks noGrp="1"/>
          </p:cNvSpPr>
          <p:nvPr>
            <p:ph type="ctrTitle"/>
          </p:nvPr>
        </p:nvSpPr>
        <p:spPr>
          <a:xfrm>
            <a:off x="685800" y="2057401"/>
            <a:ext cx="7772400" cy="1543050"/>
          </a:xfrm>
        </p:spPr>
        <p:txBody>
          <a:bodyPr/>
          <a:lstStyle>
            <a:lvl1pPr algn="l">
              <a:defRPr b="1"/>
            </a:lvl1pPr>
          </a:lstStyle>
          <a:p>
            <a:r>
              <a:rPr lang="en-US" smtClean="0"/>
              <a:t>Click to edit Master title style</a:t>
            </a:r>
            <a:endParaRPr lang="en-US" dirty="0"/>
          </a:p>
        </p:txBody>
      </p:sp>
      <p:sp>
        <p:nvSpPr>
          <p:cNvPr id="3" name="Subtitle 2"/>
          <p:cNvSpPr>
            <a:spLocks noGrp="1"/>
          </p:cNvSpPr>
          <p:nvPr>
            <p:ph type="subTitle" idx="1"/>
          </p:nvPr>
        </p:nvSpPr>
        <p:spPr>
          <a:xfrm>
            <a:off x="1371600" y="3962400"/>
            <a:ext cx="64008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3"/>
          <p:cNvSpPr>
            <a:spLocks noGrp="1"/>
          </p:cNvSpPr>
          <p:nvPr>
            <p:ph type="dt" sz="half" idx="10"/>
          </p:nvPr>
        </p:nvSpPr>
        <p:spPr/>
        <p:txBody>
          <a:bodyPr/>
          <a:lstStyle>
            <a:lvl1pPr>
              <a:defRPr/>
            </a:lvl1pPr>
          </a:lstStyle>
          <a:p>
            <a:pPr>
              <a:defRPr/>
            </a:pPr>
            <a:r>
              <a:rPr lang="en-US" smtClean="0"/>
              <a:t>May 15, 2017</a:t>
            </a: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F17F6CD-C168-42C0-AD34-8432ED0DA244}" type="slidenum">
              <a:rPr lang="en-US" altLang="en-US"/>
              <a:pPr>
                <a:defRPr/>
              </a:pPr>
              <a:t>‹#›</a:t>
            </a:fld>
            <a:endParaRPr lang="en-US" altLang="en-US" dirty="0"/>
          </a:p>
        </p:txBody>
      </p:sp>
      <p:pic>
        <p:nvPicPr>
          <p:cNvPr id="11" name="Picture 10" descr="Capture1.PNG"/>
          <p:cNvPicPr>
            <a:picLocks noChangeAspect="1"/>
          </p:cNvPicPr>
          <p:nvPr userDrawn="1"/>
        </p:nvPicPr>
        <p:blipFill>
          <a:blip r:embed="rId2" cstate="print"/>
          <a:stretch>
            <a:fillRect/>
          </a:stretch>
        </p:blipFill>
        <p:spPr>
          <a:xfrm>
            <a:off x="0" y="0"/>
            <a:ext cx="9144000" cy="103632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600200"/>
            <a:ext cx="7772400" cy="4525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May 15, 2017</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543DB2-FD58-4287-9B7A-7128C229120F}" type="slidenum">
              <a:rPr lang="en-US" altLang="en-US"/>
              <a:pPr>
                <a:defRPr/>
              </a:pPr>
              <a:t>‹#›</a:t>
            </a:fld>
            <a:endParaRPr lang="en-US"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May 15, 2017</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531292-28AE-461F-BD08-40FA1FC83E2D}" type="slidenum">
              <a:rPr lang="en-US" altLang="en-US"/>
              <a:pPr>
                <a:defRPr/>
              </a:pPr>
              <a:t>‹#›</a:t>
            </a:fld>
            <a:endParaRPr lang="en-US"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76962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990600" y="6356350"/>
            <a:ext cx="1600200" cy="365125"/>
          </a:xfrm>
        </p:spPr>
        <p:txBody>
          <a:bodyPr/>
          <a:lstStyle>
            <a:lvl1pPr>
              <a:defRPr/>
            </a:lvl1pPr>
          </a:lstStyle>
          <a:p>
            <a:pPr>
              <a:defRPr/>
            </a:pPr>
            <a:r>
              <a:rPr lang="en-US" smtClean="0"/>
              <a:t>May 15, 2017</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B98381-1AA4-463F-B3FF-2607979862FE}" type="slidenum">
              <a:rPr lang="en-US" altLang="en-US"/>
              <a:pPr>
                <a:defRPr/>
              </a:pPr>
              <a:t>‹#›</a:t>
            </a:fld>
            <a:endParaRPr lang="en-US"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May 15, 2017</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39D4AA-0578-4BBE-A0FF-ABEEAFF1DDB1}" type="slidenum">
              <a:rPr lang="en-US" altLang="en-US"/>
              <a:pPr>
                <a:defRPr/>
              </a:pPr>
              <a:t>‹#›</a:t>
            </a:fld>
            <a:endParaRPr lang="en-US"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399"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t>May 15, 2017</a:t>
            </a: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9CF5B9D-CD64-44B7-B628-19DF553D56E0}" type="slidenum">
              <a:rPr lang="en-US" altLang="en-US"/>
              <a:pPr>
                <a:defRPr/>
              </a:pPr>
              <a:t>‹#›</a:t>
            </a:fld>
            <a:endParaRPr lang="en-US"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399"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1535113"/>
            <a:ext cx="3810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44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6800" y="1535113"/>
            <a:ext cx="3810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68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t>May 15, 2017</a:t>
            </a: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05A802F-17E8-477D-9FDC-63EAF596F5E6}" type="slidenum">
              <a:rPr lang="en-US" altLang="en-US"/>
              <a:pPr>
                <a:defRPr/>
              </a:pPr>
              <a:t>‹#›</a:t>
            </a:fld>
            <a:endParaRPr lang="en-US"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t>May 15, 2017</a:t>
            </a: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03B3D10-C4AD-4999-A4F3-2456BA54A9EC}" type="slidenum">
              <a:rPr lang="en-US" altLang="en-US"/>
              <a:pPr>
                <a:defRPr/>
              </a:pPr>
              <a:t>‹#›</a:t>
            </a:fld>
            <a:endParaRPr lang="en-US"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t>May 15, 2017</a:t>
            </a: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CF593BE-21C1-4AE8-97D3-28A12250F3C8}" type="slidenum">
              <a:rPr lang="en-US" altLang="en-US"/>
              <a:pPr>
                <a:defRPr/>
              </a:pPr>
              <a:t>‹#›</a:t>
            </a:fld>
            <a:endParaRPr lang="en-US"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25511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0" y="1435100"/>
            <a:ext cx="25511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May 15, 2017</a:t>
            </a: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A0EBE89-AA16-4037-B2EC-89174E4929D3}" type="slidenum">
              <a:rPr lang="en-US" altLang="en-US"/>
              <a:pPr>
                <a:defRPr/>
              </a:pPr>
              <a:t>‹#›</a:t>
            </a:fld>
            <a:endParaRPr lang="en-US"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May 15, 2017</a:t>
            </a: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5A9935-F2C5-4A84-908F-BFC538AD4FFC}" type="slidenum">
              <a:rPr lang="en-US" altLang="en-US"/>
              <a:pPr>
                <a:defRPr/>
              </a:pPr>
              <a:t>‹#›</a:t>
            </a:fld>
            <a:endParaRPr lang="en-US"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02" name="Line 6"/>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defRPr/>
            </a:pPr>
            <a:endParaRPr lang="en-US" sz="1800"/>
          </a:p>
        </p:txBody>
      </p:sp>
      <p:pic>
        <p:nvPicPr>
          <p:cNvPr id="1027" name="Picture 10" descr="scale.jpg"/>
          <p:cNvPicPr>
            <a:picLocks noChangeAspect="1"/>
          </p:cNvPicPr>
          <p:nvPr/>
        </p:nvPicPr>
        <p:blipFill>
          <a:blip r:embed="rId13" cstate="print"/>
          <a:srcRect/>
          <a:stretch>
            <a:fillRect/>
          </a:stretch>
        </p:blipFill>
        <p:spPr bwMode="auto">
          <a:xfrm>
            <a:off x="5562600" y="0"/>
            <a:ext cx="3581400" cy="3189288"/>
          </a:xfrm>
          <a:prstGeom prst="rect">
            <a:avLst/>
          </a:prstGeom>
          <a:noFill/>
          <a:ln w="9525">
            <a:noFill/>
            <a:miter lim="800000"/>
            <a:headEnd/>
            <a:tailEnd/>
          </a:ln>
        </p:spPr>
      </p:pic>
      <p:sp>
        <p:nvSpPr>
          <p:cNvPr id="8" name="Rectangle 7"/>
          <p:cNvSpPr/>
          <p:nvPr/>
        </p:nvSpPr>
        <p:spPr>
          <a:xfrm>
            <a:off x="855663" y="1406525"/>
            <a:ext cx="7848600" cy="19050"/>
          </a:xfrm>
          <a:prstGeom prst="rect">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9" name="Title Placeholder 1"/>
          <p:cNvSpPr>
            <a:spLocks noGrp="1"/>
          </p:cNvSpPr>
          <p:nvPr>
            <p:ph type="title"/>
          </p:nvPr>
        </p:nvSpPr>
        <p:spPr bwMode="auto">
          <a:xfrm>
            <a:off x="914400" y="274638"/>
            <a:ext cx="7772400" cy="1096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0" name="Text Placeholder 2"/>
          <p:cNvSpPr>
            <a:spLocks noGrp="1"/>
          </p:cNvSpPr>
          <p:nvPr>
            <p:ph type="body" idx="1"/>
          </p:nvPr>
        </p:nvSpPr>
        <p:spPr bwMode="auto">
          <a:xfrm>
            <a:off x="914400" y="1600200"/>
            <a:ext cx="7772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914400" y="6356350"/>
            <a:ext cx="1676400" cy="365125"/>
          </a:xfrm>
          <a:prstGeom prst="rect">
            <a:avLst/>
          </a:prstGeom>
        </p:spPr>
        <p:txBody>
          <a:bodyPr vert="horz" lIns="91440" tIns="45720" rIns="91440" bIns="45720" rtlCol="0" anchor="ctr"/>
          <a:lstStyle>
            <a:lvl1pPr algn="l">
              <a:defRPr sz="1200">
                <a:solidFill>
                  <a:schemeClr val="tx1">
                    <a:tint val="75000"/>
                  </a:schemeClr>
                </a:solidFill>
                <a:cs typeface="+mn-cs"/>
              </a:defRPr>
            </a:lvl1pPr>
          </a:lstStyle>
          <a:p>
            <a:pPr>
              <a:defRPr/>
            </a:pPr>
            <a:r>
              <a:rPr lang="en-US" smtClean="0"/>
              <a:t>May 15, 2017</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cs typeface="+mn-cs"/>
              </a:defRPr>
            </a:lvl1pPr>
          </a:lstStyle>
          <a:p>
            <a:pPr>
              <a:defRPr/>
            </a:pPr>
            <a:fld id="{8287F925-5F70-4DA3-9F0D-CCBE1D455F8F}" type="slidenum">
              <a:rPr lang="en-US" altLang="en-US"/>
              <a:pPr>
                <a:defRPr/>
              </a:pPr>
              <a:t>‹#›</a:t>
            </a:fld>
            <a:endParaRPr lang="en-US" altLang="en-US" dirty="0"/>
          </a:p>
        </p:txBody>
      </p:sp>
      <p:pic>
        <p:nvPicPr>
          <p:cNvPr id="1034" name="Picture 11" descr="presentation-sidebar.jpg"/>
          <p:cNvPicPr>
            <a:picLocks noChangeAspect="1"/>
          </p:cNvPicPr>
          <p:nvPr/>
        </p:nvPicPr>
        <p:blipFill>
          <a:blip r:embed="rId14" cstate="print"/>
          <a:srcRect/>
          <a:stretch>
            <a:fillRect/>
          </a:stretch>
        </p:blipFill>
        <p:spPr bwMode="auto">
          <a:xfrm>
            <a:off x="0" y="0"/>
            <a:ext cx="879475" cy="6858000"/>
          </a:xfrm>
          <a:prstGeom prst="rect">
            <a:avLst/>
          </a:prstGeom>
          <a:noFill/>
          <a:ln w="9525">
            <a:noFill/>
            <a:miter lim="800000"/>
            <a:headEnd/>
            <a:tailEnd/>
          </a:ln>
        </p:spPr>
      </p:pic>
      <p:sp>
        <p:nvSpPr>
          <p:cNvPr id="13" name="Rectangle 12"/>
          <p:cNvSpPr/>
          <p:nvPr/>
        </p:nvSpPr>
        <p:spPr>
          <a:xfrm>
            <a:off x="914400" y="228600"/>
            <a:ext cx="7848600" cy="46038"/>
          </a:xfrm>
          <a:prstGeom prst="rect">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rot="5400000">
            <a:off x="632619" y="521494"/>
            <a:ext cx="609600" cy="46038"/>
          </a:xfrm>
          <a:prstGeom prst="rect">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rot="5400000">
            <a:off x="8393907" y="1113631"/>
            <a:ext cx="609600" cy="17463"/>
          </a:xfrm>
          <a:prstGeom prst="rect">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 bg1="lt1" tx1="dk1" bg2="lt2" tx2="dk2" accent1="accent1" accent2="accent2" accent3="accent3" accent4="accent4" accent5="accent5" accent6="accent6" hlink="hlink" folHlink="folHlink"/>
  <p:sldLayoutIdLst>
    <p:sldLayoutId id="2147483919" r:id="rId1"/>
    <p:sldLayoutId id="2147483920"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hf hdr="0" ftr="0" dt="0"/>
  <p:txStyles>
    <p:titleStyle>
      <a:lvl1pPr algn="l" rtl="0" eaLnBrk="1" fontAlgn="base" hangingPunct="1">
        <a:spcBef>
          <a:spcPct val="0"/>
        </a:spcBef>
        <a:spcAft>
          <a:spcPct val="0"/>
        </a:spcAft>
        <a:defRPr sz="4400" b="1" kern="1200">
          <a:solidFill>
            <a:schemeClr val="tx1"/>
          </a:solidFill>
          <a:latin typeface="+mj-lt"/>
          <a:ea typeface="+mj-ea"/>
          <a:cs typeface="+mj-cs"/>
        </a:defRPr>
      </a:lvl1pPr>
      <a:lvl2pPr algn="l" rtl="0" eaLnBrk="1" fontAlgn="base" hangingPunct="1">
        <a:spcBef>
          <a:spcPct val="0"/>
        </a:spcBef>
        <a:spcAft>
          <a:spcPct val="0"/>
        </a:spcAft>
        <a:defRPr sz="4400" b="1">
          <a:solidFill>
            <a:schemeClr val="tx1"/>
          </a:solidFill>
          <a:latin typeface="Calibri" pitchFamily="34" charset="0"/>
        </a:defRPr>
      </a:lvl2pPr>
      <a:lvl3pPr algn="l" rtl="0" eaLnBrk="1" fontAlgn="base" hangingPunct="1">
        <a:spcBef>
          <a:spcPct val="0"/>
        </a:spcBef>
        <a:spcAft>
          <a:spcPct val="0"/>
        </a:spcAft>
        <a:defRPr sz="4400" b="1">
          <a:solidFill>
            <a:schemeClr val="tx1"/>
          </a:solidFill>
          <a:latin typeface="Calibri" pitchFamily="34" charset="0"/>
        </a:defRPr>
      </a:lvl3pPr>
      <a:lvl4pPr algn="l" rtl="0" eaLnBrk="1" fontAlgn="base" hangingPunct="1">
        <a:spcBef>
          <a:spcPct val="0"/>
        </a:spcBef>
        <a:spcAft>
          <a:spcPct val="0"/>
        </a:spcAft>
        <a:defRPr sz="4400" b="1">
          <a:solidFill>
            <a:schemeClr val="tx1"/>
          </a:solidFill>
          <a:latin typeface="Calibri" pitchFamily="34" charset="0"/>
        </a:defRPr>
      </a:lvl4pPr>
      <a:lvl5pPr algn="l" rtl="0" eaLnBrk="1" fontAlgn="base" hangingPunct="1">
        <a:spcBef>
          <a:spcPct val="0"/>
        </a:spcBef>
        <a:spcAft>
          <a:spcPct val="0"/>
        </a:spcAft>
        <a:defRPr sz="4400" b="1">
          <a:solidFill>
            <a:schemeClr val="tx1"/>
          </a:solidFill>
          <a:latin typeface="Calibri" pitchFamily="34" charset="0"/>
        </a:defRPr>
      </a:lvl5pPr>
      <a:lvl6pPr marL="457200" algn="l" rtl="0" eaLnBrk="1" fontAlgn="base" hangingPunct="1">
        <a:spcBef>
          <a:spcPct val="0"/>
        </a:spcBef>
        <a:spcAft>
          <a:spcPct val="0"/>
        </a:spcAft>
        <a:defRPr sz="4400" b="1">
          <a:solidFill>
            <a:schemeClr val="tx1"/>
          </a:solidFill>
          <a:latin typeface="Calibri" pitchFamily="34" charset="0"/>
        </a:defRPr>
      </a:lvl6pPr>
      <a:lvl7pPr marL="914400" algn="l" rtl="0" eaLnBrk="1" fontAlgn="base" hangingPunct="1">
        <a:spcBef>
          <a:spcPct val="0"/>
        </a:spcBef>
        <a:spcAft>
          <a:spcPct val="0"/>
        </a:spcAft>
        <a:defRPr sz="4400" b="1">
          <a:solidFill>
            <a:schemeClr val="tx1"/>
          </a:solidFill>
          <a:latin typeface="Calibri" pitchFamily="34" charset="0"/>
        </a:defRPr>
      </a:lvl7pPr>
      <a:lvl8pPr marL="1371600" algn="l" rtl="0" eaLnBrk="1" fontAlgn="base" hangingPunct="1">
        <a:spcBef>
          <a:spcPct val="0"/>
        </a:spcBef>
        <a:spcAft>
          <a:spcPct val="0"/>
        </a:spcAft>
        <a:defRPr sz="4400" b="1">
          <a:solidFill>
            <a:schemeClr val="tx1"/>
          </a:solidFill>
          <a:latin typeface="Calibri" pitchFamily="34" charset="0"/>
        </a:defRPr>
      </a:lvl8pPr>
      <a:lvl9pPr marL="1828800" algn="l" rtl="0" eaLnBrk="1" fontAlgn="base" hangingPunct="1">
        <a:spcBef>
          <a:spcPct val="0"/>
        </a:spcBef>
        <a:spcAft>
          <a:spcPct val="0"/>
        </a:spcAft>
        <a:defRPr sz="4400" b="1">
          <a:solidFill>
            <a:schemeClr val="tx1"/>
          </a:solidFill>
          <a:latin typeface="Calibri" pitchFamily="34" charset="0"/>
        </a:defRPr>
      </a:lvl9pPr>
    </p:titleStyle>
    <p:bodyStyle>
      <a:lvl1pPr marL="342900" indent="-342900" algn="l" rtl="0" eaLnBrk="1" fontAlgn="base" hangingPunct="1">
        <a:spcBef>
          <a:spcPct val="20000"/>
        </a:spcBef>
        <a:spcAft>
          <a:spcPct val="0"/>
        </a:spcAft>
        <a:buClr>
          <a:srgbClr val="002060"/>
        </a:buClr>
        <a:buFont typeface="Wingdings" pitchFamily="2" charset="2"/>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rgbClr val="002060"/>
        </a:buClr>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rgbClr val="002060"/>
        </a:buClr>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rgbClr val="002060"/>
        </a:buClr>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002060"/>
        </a:buClr>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8" Type="http://schemas.openxmlformats.org/officeDocument/2006/relationships/hyperlink" Target="mailto:posttaxbenefits@justiceadmin.org" TargetMode="External"/><Relationship Id="rId3" Type="http://schemas.openxmlformats.org/officeDocument/2006/relationships/slideLayout" Target="../slideLayouts/slideLayout2.xml"/><Relationship Id="rId7" Type="http://schemas.openxmlformats.org/officeDocument/2006/relationships/hyperlink" Target="mailto:retirementcoordinator@justiceadmin.org"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mailto:benefits@justiceadmin.org" TargetMode="External"/><Relationship Id="rId5" Type="http://schemas.openxmlformats.org/officeDocument/2006/relationships/hyperlink" Target="mailto:payrollgroup@justiceadmin.org" TargetMode="External"/><Relationship Id="rId10" Type="http://schemas.openxmlformats.org/officeDocument/2006/relationships/image" Target="../media/image5.png"/><Relationship Id="rId4" Type="http://schemas.openxmlformats.org/officeDocument/2006/relationships/notesSlide" Target="../notesSlides/notesSlide9.xml"/><Relationship Id="rId9" Type="http://schemas.openxmlformats.org/officeDocument/2006/relationships/hyperlink" Target="mailto:jobpostings@justiceadmin.org"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hyperlink" Target="http://www.justiceadmin.org/" TargetMode="External"/><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microsoft.com/office/2007/relationships/media" Target="../media/media16.m4a"/><Relationship Id="rId7"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audio" Target="../media/media17.m4a"/><Relationship Id="rId5" Type="http://schemas.microsoft.com/office/2007/relationships/media" Target="../media/media17.m4a"/><Relationship Id="rId10" Type="http://schemas.openxmlformats.org/officeDocument/2006/relationships/image" Target="../media/image5.png"/><Relationship Id="rId4" Type="http://schemas.openxmlformats.org/officeDocument/2006/relationships/audio" Target="../media/media16.m4a"/><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image" Target="../media/image8.gif"/></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3" Type="http://schemas.microsoft.com/office/2007/relationships/media" Target="../media/media2.m4a"/><Relationship Id="rId7"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media3.m4a"/><Relationship Id="rId5" Type="http://schemas.microsoft.com/office/2007/relationships/media" Target="../media/media3.m4a"/><Relationship Id="rId4" Type="http://schemas.openxmlformats.org/officeDocument/2006/relationships/audio" Target="../media/media2.m4a"/><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Instructions for Audio</a:t>
            </a:r>
            <a:endParaRPr lang="en-US" sz="3200" dirty="0"/>
          </a:p>
        </p:txBody>
      </p:sp>
      <p:pic>
        <p:nvPicPr>
          <p:cNvPr id="7" name="Content Placeholder 6"/>
          <p:cNvPicPr>
            <a:picLocks noGrp="1" noChangeAspect="1"/>
          </p:cNvPicPr>
          <p:nvPr>
            <p:ph idx="1"/>
          </p:nvPr>
        </p:nvPicPr>
        <p:blipFill>
          <a:blip r:embed="rId2"/>
          <a:stretch>
            <a:fillRect/>
          </a:stretch>
        </p:blipFill>
        <p:spPr>
          <a:xfrm>
            <a:off x="1124700" y="2081181"/>
            <a:ext cx="7428000" cy="3564000"/>
          </a:xfrm>
          <a:prstGeom prst="rect">
            <a:avLst/>
          </a:prstGeom>
        </p:spPr>
      </p:pic>
    </p:spTree>
    <p:extLst>
      <p:ext uri="{BB962C8B-B14F-4D97-AF65-F5344CB8AC3E}">
        <p14:creationId xmlns:p14="http://schemas.microsoft.com/office/powerpoint/2010/main" val="3080108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YOU can do…</a:t>
            </a:r>
            <a:endParaRPr lang="en-US" dirty="0"/>
          </a:p>
        </p:txBody>
      </p:sp>
      <p:sp>
        <p:nvSpPr>
          <p:cNvPr id="3" name="Content Placeholder 2"/>
          <p:cNvSpPr>
            <a:spLocks noGrp="1"/>
          </p:cNvSpPr>
          <p:nvPr>
            <p:ph idx="1"/>
          </p:nvPr>
        </p:nvSpPr>
        <p:spPr/>
        <p:txBody>
          <a:bodyPr/>
          <a:lstStyle/>
          <a:p>
            <a:r>
              <a:rPr lang="en-US" dirty="0" smtClean="0"/>
              <a:t>Ensure there is communication between your office’s Executive or Administrative staff and your Human Resources staff</a:t>
            </a:r>
          </a:p>
          <a:p>
            <a:r>
              <a:rPr lang="en-US" dirty="0" smtClean="0"/>
              <a:t>When communicating with JAC Human Resource staff, please provide the employee’s name</a:t>
            </a:r>
          </a:p>
        </p:txBody>
      </p:sp>
      <p:sp>
        <p:nvSpPr>
          <p:cNvPr id="4" name="Slide Number Placeholder 3"/>
          <p:cNvSpPr>
            <a:spLocks noGrp="1"/>
          </p:cNvSpPr>
          <p:nvPr>
            <p:ph type="sldNum" sz="quarter" idx="12"/>
          </p:nvPr>
        </p:nvSpPr>
        <p:spPr/>
        <p:txBody>
          <a:bodyPr/>
          <a:lstStyle/>
          <a:p>
            <a:pPr>
              <a:defRPr/>
            </a:pPr>
            <a:fld id="{4FB98381-1AA4-463F-B3FF-2607979862FE}" type="slidenum">
              <a:rPr lang="en-US" altLang="en-US" smtClean="0"/>
              <a:pPr>
                <a:defRPr/>
              </a:pPr>
              <a:t>10</a:t>
            </a:fld>
            <a:endParaRPr lang="en-US" alt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15565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4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we are . . . </a:t>
            </a:r>
            <a:endParaRPr lang="en-US" dirty="0"/>
          </a:p>
        </p:txBody>
      </p:sp>
      <p:sp>
        <p:nvSpPr>
          <p:cNvPr id="3" name="Content Placeholder 2"/>
          <p:cNvSpPr>
            <a:spLocks noGrp="1"/>
          </p:cNvSpPr>
          <p:nvPr>
            <p:ph idx="1"/>
          </p:nvPr>
        </p:nvSpPr>
        <p:spPr/>
        <p:txBody>
          <a:bodyPr/>
          <a:lstStyle/>
          <a:p>
            <a:r>
              <a:rPr lang="en-US" sz="2400" dirty="0" smtClean="0"/>
              <a:t>Carolyn Horwich – </a:t>
            </a:r>
            <a:r>
              <a:rPr lang="en-US" sz="2400" dirty="0" smtClean="0">
                <a:effectLst>
                  <a:outerShdw blurRad="38100" dist="38100" dir="2700000" algn="tl">
                    <a:srgbClr val="000000">
                      <a:alpha val="43137"/>
                    </a:srgbClr>
                  </a:outerShdw>
                </a:effectLst>
              </a:rPr>
              <a:t>Director</a:t>
            </a:r>
          </a:p>
          <a:p>
            <a:r>
              <a:rPr lang="en-US" sz="2400" dirty="0" smtClean="0"/>
              <a:t>Andy Snuggs – </a:t>
            </a:r>
            <a:r>
              <a:rPr lang="en-US" sz="2400" dirty="0" smtClean="0">
                <a:effectLst>
                  <a:outerShdw blurRad="38100" dist="38100" dir="2700000" algn="tl">
                    <a:srgbClr val="000000">
                      <a:alpha val="43137"/>
                    </a:srgbClr>
                  </a:outerShdw>
                </a:effectLst>
              </a:rPr>
              <a:t>Deputy Director</a:t>
            </a:r>
          </a:p>
          <a:p>
            <a:r>
              <a:rPr lang="en-US" sz="2400" dirty="0">
                <a:solidFill>
                  <a:schemeClr val="accent3">
                    <a:lumMod val="75000"/>
                  </a:schemeClr>
                </a:solidFill>
              </a:rPr>
              <a:t>Jamie Johnson, Kevin </a:t>
            </a:r>
            <a:r>
              <a:rPr lang="en-US" sz="2400" dirty="0" smtClean="0">
                <a:solidFill>
                  <a:schemeClr val="accent3">
                    <a:lumMod val="75000"/>
                  </a:schemeClr>
                </a:solidFill>
              </a:rPr>
              <a:t>Garland, Loraine Cole, Kale Stafford -- </a:t>
            </a:r>
            <a:r>
              <a:rPr lang="en-US" sz="2400" dirty="0" smtClean="0">
                <a:solidFill>
                  <a:schemeClr val="accent3">
                    <a:lumMod val="75000"/>
                  </a:schemeClr>
                </a:solidFill>
                <a:effectLst>
                  <a:outerShdw blurRad="38100" dist="38100" dir="2700000" algn="tl">
                    <a:srgbClr val="000000">
                      <a:alpha val="43137"/>
                    </a:srgbClr>
                  </a:outerShdw>
                </a:effectLst>
              </a:rPr>
              <a:t>Payroll and more</a:t>
            </a:r>
          </a:p>
          <a:p>
            <a:r>
              <a:rPr lang="en-US" sz="2400" dirty="0" smtClean="0">
                <a:solidFill>
                  <a:schemeClr val="accent6">
                    <a:lumMod val="50000"/>
                  </a:schemeClr>
                </a:solidFill>
              </a:rPr>
              <a:t>Jennifer Bond, Jessica Estes – </a:t>
            </a:r>
            <a:r>
              <a:rPr lang="en-US" sz="2400" dirty="0" smtClean="0">
                <a:solidFill>
                  <a:schemeClr val="accent6">
                    <a:lumMod val="50000"/>
                  </a:schemeClr>
                </a:solidFill>
                <a:effectLst>
                  <a:outerShdw blurRad="38100" dist="38100" dir="2700000" algn="tl">
                    <a:srgbClr val="000000">
                      <a:alpha val="43137"/>
                    </a:srgbClr>
                  </a:outerShdw>
                </a:effectLst>
              </a:rPr>
              <a:t>Retirement</a:t>
            </a:r>
          </a:p>
          <a:p>
            <a:r>
              <a:rPr lang="en-US" sz="2400" dirty="0" smtClean="0">
                <a:solidFill>
                  <a:schemeClr val="accent4"/>
                </a:solidFill>
              </a:rPr>
              <a:t>Amy Maros – </a:t>
            </a:r>
            <a:r>
              <a:rPr lang="en-US" sz="2400" dirty="0" smtClean="0">
                <a:solidFill>
                  <a:schemeClr val="accent4"/>
                </a:solidFill>
                <a:effectLst>
                  <a:outerShdw blurRad="38100" dist="38100" dir="2700000" algn="tl">
                    <a:srgbClr val="000000">
                      <a:alpha val="43137"/>
                    </a:srgbClr>
                  </a:outerShdw>
                </a:effectLst>
              </a:rPr>
              <a:t>Benefits, Requests to Fill</a:t>
            </a:r>
            <a:endParaRPr lang="en-US" sz="2400" dirty="0" smtClean="0">
              <a:solidFill>
                <a:schemeClr val="accent4"/>
              </a:solidFill>
            </a:endParaRPr>
          </a:p>
          <a:p>
            <a:r>
              <a:rPr lang="en-US" sz="2400" dirty="0" smtClean="0">
                <a:solidFill>
                  <a:schemeClr val="accent4"/>
                </a:solidFill>
              </a:rPr>
              <a:t>Kelsey Leckinger – </a:t>
            </a:r>
            <a:r>
              <a:rPr lang="en-US" sz="2400" dirty="0" smtClean="0">
                <a:solidFill>
                  <a:schemeClr val="accent4"/>
                </a:solidFill>
                <a:effectLst>
                  <a:outerShdw blurRad="38100" dist="38100" dir="2700000" algn="tl">
                    <a:srgbClr val="000000">
                      <a:alpha val="43137"/>
                    </a:srgbClr>
                  </a:outerShdw>
                </a:effectLst>
              </a:rPr>
              <a:t>Benefits, Position Management, Parking, </a:t>
            </a:r>
          </a:p>
          <a:p>
            <a:r>
              <a:rPr lang="en-US" sz="2400" dirty="0" smtClean="0">
                <a:solidFill>
                  <a:schemeClr val="accent4"/>
                </a:solidFill>
              </a:rPr>
              <a:t>Monica Thomas –</a:t>
            </a:r>
            <a:r>
              <a:rPr lang="en-US" sz="2400" dirty="0" smtClean="0">
                <a:solidFill>
                  <a:schemeClr val="accent4"/>
                </a:solidFill>
                <a:effectLst>
                  <a:outerShdw blurRad="38100" dist="38100" dir="2700000" algn="tl">
                    <a:srgbClr val="000000">
                      <a:alpha val="43137"/>
                    </a:srgbClr>
                  </a:outerShdw>
                </a:effectLst>
              </a:rPr>
              <a:t>New Hires, Reemployment Assistance</a:t>
            </a:r>
          </a:p>
          <a:p>
            <a:r>
              <a:rPr lang="en-US" sz="2400" dirty="0" smtClean="0">
                <a:solidFill>
                  <a:schemeClr val="accent4"/>
                </a:solidFill>
              </a:rPr>
              <a:t>Sandy Brooks and Jennifer Swerdzewski -</a:t>
            </a:r>
            <a:r>
              <a:rPr lang="en-US" sz="2400" dirty="0" smtClean="0">
                <a:solidFill>
                  <a:schemeClr val="accent4"/>
                </a:solidFill>
                <a:effectLst>
                  <a:outerShdw blurRad="38100" dist="38100" dir="2700000" algn="tl">
                    <a:srgbClr val="000000">
                      <a:alpha val="43137"/>
                    </a:srgbClr>
                  </a:outerShdw>
                </a:effectLst>
              </a:rPr>
              <a:t>- Laserfiche</a:t>
            </a:r>
          </a:p>
          <a:p>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4FB98381-1AA4-463F-B3FF-2607979862FE}" type="slidenum">
              <a:rPr lang="en-US" altLang="en-US" smtClean="0"/>
              <a:pPr>
                <a:defRPr/>
              </a:pPr>
              <a:t>11</a:t>
            </a:fld>
            <a:endParaRPr lang="en-US" alt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3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Subject Matter Contacts</a:t>
            </a:r>
            <a:endParaRPr lang="en-US" dirty="0"/>
          </a:p>
        </p:txBody>
      </p:sp>
      <p:sp>
        <p:nvSpPr>
          <p:cNvPr id="3" name="Content Placeholder 2"/>
          <p:cNvSpPr>
            <a:spLocks noGrp="1"/>
          </p:cNvSpPr>
          <p:nvPr>
            <p:ph idx="1"/>
          </p:nvPr>
        </p:nvSpPr>
        <p:spPr/>
        <p:txBody>
          <a:bodyPr/>
          <a:lstStyle/>
          <a:p>
            <a:r>
              <a:rPr lang="en-US" sz="2800" b="1" dirty="0" smtClean="0">
                <a:solidFill>
                  <a:schemeClr val="accent6">
                    <a:lumMod val="75000"/>
                  </a:schemeClr>
                </a:solidFill>
              </a:rPr>
              <a:t>Payroll</a:t>
            </a:r>
            <a:r>
              <a:rPr lang="en-US" sz="2800" dirty="0" smtClean="0">
                <a:solidFill>
                  <a:schemeClr val="accent6">
                    <a:lumMod val="75000"/>
                  </a:schemeClr>
                </a:solidFill>
              </a:rPr>
              <a:t> email at </a:t>
            </a:r>
            <a:r>
              <a:rPr lang="en-US" sz="2800" dirty="0" smtClean="0">
                <a:solidFill>
                  <a:schemeClr val="accent6">
                    <a:lumMod val="75000"/>
                  </a:schemeClr>
                </a:solidFill>
                <a:hlinkClick r:id="rId5"/>
              </a:rPr>
              <a:t>payrollgroup@justiceadmin.org</a:t>
            </a:r>
            <a:endParaRPr lang="en-US" sz="2800" dirty="0" smtClean="0">
              <a:solidFill>
                <a:schemeClr val="accent6">
                  <a:lumMod val="75000"/>
                </a:schemeClr>
              </a:solidFill>
            </a:endParaRPr>
          </a:p>
          <a:p>
            <a:r>
              <a:rPr lang="en-US" sz="2800" b="1" dirty="0" smtClean="0">
                <a:solidFill>
                  <a:schemeClr val="accent4"/>
                </a:solidFill>
              </a:rPr>
              <a:t>Benefits</a:t>
            </a:r>
            <a:r>
              <a:rPr lang="en-US" sz="2800" dirty="0" smtClean="0">
                <a:solidFill>
                  <a:schemeClr val="accent4"/>
                </a:solidFill>
              </a:rPr>
              <a:t> email at </a:t>
            </a:r>
            <a:r>
              <a:rPr lang="en-US" sz="2800" dirty="0" smtClean="0">
                <a:solidFill>
                  <a:schemeClr val="accent4"/>
                </a:solidFill>
                <a:hlinkClick r:id="rId6"/>
              </a:rPr>
              <a:t>benefits@justiceadmin.org</a:t>
            </a:r>
            <a:endParaRPr lang="en-US" sz="2800" dirty="0" smtClean="0">
              <a:solidFill>
                <a:schemeClr val="accent4"/>
              </a:solidFill>
            </a:endParaRPr>
          </a:p>
          <a:p>
            <a:r>
              <a:rPr lang="en-US" sz="2800" b="1" dirty="0" smtClean="0">
                <a:solidFill>
                  <a:schemeClr val="accent3">
                    <a:lumMod val="75000"/>
                  </a:schemeClr>
                </a:solidFill>
              </a:rPr>
              <a:t>Retirement</a:t>
            </a:r>
            <a:r>
              <a:rPr lang="en-US" sz="2800" dirty="0" smtClean="0">
                <a:solidFill>
                  <a:schemeClr val="accent3">
                    <a:lumMod val="75000"/>
                  </a:schemeClr>
                </a:solidFill>
              </a:rPr>
              <a:t> email at </a:t>
            </a:r>
            <a:r>
              <a:rPr lang="en-US" sz="2800" dirty="0" smtClean="0">
                <a:solidFill>
                  <a:schemeClr val="accent3">
                    <a:lumMod val="75000"/>
                  </a:schemeClr>
                </a:solidFill>
                <a:hlinkClick r:id="rId7"/>
              </a:rPr>
              <a:t>retirementcoordinator@justiceadmin.org</a:t>
            </a:r>
            <a:endParaRPr lang="en-US" sz="2800" dirty="0" smtClean="0">
              <a:solidFill>
                <a:schemeClr val="accent3">
                  <a:lumMod val="75000"/>
                </a:schemeClr>
              </a:solidFill>
            </a:endParaRPr>
          </a:p>
          <a:p>
            <a:r>
              <a:rPr lang="en-US" sz="2800" b="1" dirty="0" smtClean="0">
                <a:solidFill>
                  <a:schemeClr val="accent1"/>
                </a:solidFill>
              </a:rPr>
              <a:t>Post-Tax Benefits</a:t>
            </a:r>
            <a:r>
              <a:rPr lang="en-US" sz="2800" dirty="0" smtClean="0">
                <a:solidFill>
                  <a:schemeClr val="accent1"/>
                </a:solidFill>
              </a:rPr>
              <a:t> at </a:t>
            </a:r>
            <a:r>
              <a:rPr lang="en-US" sz="2800" dirty="0" smtClean="0">
                <a:hlinkClick r:id="rId8"/>
              </a:rPr>
              <a:t>posttaxbenefits@justiceadmin.org</a:t>
            </a:r>
            <a:endParaRPr lang="en-US" sz="2800" dirty="0" smtClean="0"/>
          </a:p>
          <a:p>
            <a:r>
              <a:rPr lang="en-US" sz="2800" b="1" dirty="0" smtClean="0">
                <a:solidFill>
                  <a:srgbClr val="0070C0"/>
                </a:solidFill>
              </a:rPr>
              <a:t>Requests to Fill </a:t>
            </a:r>
            <a:r>
              <a:rPr lang="en-US" sz="2800" dirty="0" smtClean="0"/>
              <a:t>(job postings) at </a:t>
            </a:r>
            <a:r>
              <a:rPr lang="en-US" sz="2800" u="sng" dirty="0" smtClean="0">
                <a:hlinkClick r:id="rId9"/>
              </a:rPr>
              <a:t>jobpostings@justiceadmin.org</a:t>
            </a:r>
            <a:endParaRPr lang="en-US" sz="2800" dirty="0" smtClean="0"/>
          </a:p>
          <a:p>
            <a:endParaRPr lang="en-US" sz="2800" dirty="0" smtClean="0"/>
          </a:p>
          <a:p>
            <a:endParaRPr lang="en-US" dirty="0"/>
          </a:p>
        </p:txBody>
      </p:sp>
      <p:sp>
        <p:nvSpPr>
          <p:cNvPr id="4" name="Slide Number Placeholder 3"/>
          <p:cNvSpPr>
            <a:spLocks noGrp="1"/>
          </p:cNvSpPr>
          <p:nvPr>
            <p:ph type="sldNum" sz="quarter" idx="12"/>
          </p:nvPr>
        </p:nvSpPr>
        <p:spPr/>
        <p:txBody>
          <a:bodyPr/>
          <a:lstStyle/>
          <a:p>
            <a:pPr>
              <a:defRPr/>
            </a:pPr>
            <a:fld id="{4FB98381-1AA4-463F-B3FF-2607979862FE}" type="slidenum">
              <a:rPr lang="en-US" altLang="en-US" smtClean="0"/>
              <a:pPr>
                <a:defRPr/>
              </a:pPr>
              <a:t>12</a:t>
            </a:fld>
            <a:endParaRPr lang="en-US" alt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5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Website: </a:t>
            </a:r>
            <a:r>
              <a:rPr lang="en-US" dirty="0" smtClean="0">
                <a:hlinkClick r:id="rId5"/>
              </a:rPr>
              <a:t>www.justiceadmin.org</a:t>
            </a:r>
            <a:r>
              <a:rPr lang="en-US" dirty="0" smtClean="0"/>
              <a:t> </a:t>
            </a:r>
            <a:endParaRPr lang="en-US" dirty="0"/>
          </a:p>
        </p:txBody>
      </p:sp>
      <p:sp>
        <p:nvSpPr>
          <p:cNvPr id="4" name="Slide Number Placeholder 3"/>
          <p:cNvSpPr>
            <a:spLocks noGrp="1"/>
          </p:cNvSpPr>
          <p:nvPr>
            <p:ph type="sldNum" sz="quarter" idx="12"/>
          </p:nvPr>
        </p:nvSpPr>
        <p:spPr/>
        <p:txBody>
          <a:bodyPr/>
          <a:lstStyle/>
          <a:p>
            <a:pPr>
              <a:defRPr/>
            </a:pPr>
            <a:fld id="{4FB98381-1AA4-463F-B3FF-2607979862FE}" type="slidenum">
              <a:rPr lang="en-US" altLang="en-US" smtClean="0"/>
              <a:pPr>
                <a:defRPr/>
              </a:pPr>
              <a:t>13</a:t>
            </a:fld>
            <a:endParaRPr lang="en-US" altLang="en-US" dirty="0"/>
          </a:p>
        </p:txBody>
      </p:sp>
      <p:pic>
        <p:nvPicPr>
          <p:cNvPr id="6" name="Content Placeholder 5"/>
          <p:cNvPicPr>
            <a:picLocks noGrp="1" noChangeAspect="1"/>
          </p:cNvPicPr>
          <p:nvPr>
            <p:ph idx="1"/>
          </p:nvPr>
        </p:nvPicPr>
        <p:blipFill>
          <a:blip r:embed="rId6"/>
          <a:stretch>
            <a:fillRect/>
          </a:stretch>
        </p:blipFill>
        <p:spPr>
          <a:xfrm>
            <a:off x="914400" y="1417639"/>
            <a:ext cx="7772400" cy="4525482"/>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JAC Human Resources Website</a:t>
            </a:r>
            <a:endParaRPr lang="en-US" dirty="0"/>
          </a:p>
        </p:txBody>
      </p:sp>
      <p:sp>
        <p:nvSpPr>
          <p:cNvPr id="5" name="Slide Number Placeholder 4"/>
          <p:cNvSpPr>
            <a:spLocks noGrp="1"/>
          </p:cNvSpPr>
          <p:nvPr>
            <p:ph type="sldNum" sz="quarter" idx="12"/>
          </p:nvPr>
        </p:nvSpPr>
        <p:spPr/>
        <p:txBody>
          <a:bodyPr/>
          <a:lstStyle/>
          <a:p>
            <a:pPr>
              <a:defRPr/>
            </a:pPr>
            <a:fld id="{4FB98381-1AA4-463F-B3FF-2607979862FE}" type="slidenum">
              <a:rPr lang="en-US" altLang="en-US" smtClean="0"/>
              <a:pPr>
                <a:defRPr/>
              </a:pPr>
              <a:t>14</a:t>
            </a:fld>
            <a:endParaRPr lang="en-US" altLang="en-US" dirty="0"/>
          </a:p>
        </p:txBody>
      </p:sp>
      <p:pic>
        <p:nvPicPr>
          <p:cNvPr id="3" name="Content Placeholder 2"/>
          <p:cNvPicPr>
            <a:picLocks noGrp="1" noChangeAspect="1"/>
          </p:cNvPicPr>
          <p:nvPr>
            <p:ph idx="1"/>
          </p:nvPr>
        </p:nvPicPr>
        <p:blipFill>
          <a:blip r:embed="rId9"/>
          <a:stretch>
            <a:fillRect/>
          </a:stretch>
        </p:blipFill>
        <p:spPr>
          <a:xfrm>
            <a:off x="914400" y="1417638"/>
            <a:ext cx="7772400" cy="4678361"/>
          </a:xfrm>
          <a:prstGeom prst="rect">
            <a:avLst/>
          </a:prstGeom>
        </p:spPr>
      </p:pic>
      <p:sp>
        <p:nvSpPr>
          <p:cNvPr id="4" name="Oval 3"/>
          <p:cNvSpPr/>
          <p:nvPr/>
        </p:nvSpPr>
        <p:spPr>
          <a:xfrm>
            <a:off x="3200400" y="1905000"/>
            <a:ext cx="381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267200" y="3124200"/>
            <a:ext cx="609600" cy="609600"/>
          </a:xfrm>
          <a:prstGeom prst="rect">
            <a:avLst/>
          </a:prstGeom>
        </p:spPr>
      </p:pic>
      <p:pic>
        <p:nvPicPr>
          <p:cNvPr id="8"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223767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0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716"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6546"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CF593BE-21C1-4AE8-97D3-28A12250F3C8}" type="slidenum">
              <a:rPr lang="en-US" altLang="en-US" smtClean="0"/>
              <a:pPr>
                <a:defRPr/>
              </a:pPr>
              <a:t>15</a:t>
            </a:fld>
            <a:endParaRPr lang="en-US" alt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0750" y="1833562"/>
            <a:ext cx="4762500" cy="3190875"/>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739109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9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24075"/>
            <a:ext cx="7772400" cy="1543050"/>
          </a:xfrm>
        </p:spPr>
        <p:txBody>
          <a:bodyPr/>
          <a:lstStyle/>
          <a:p>
            <a:pPr algn="ctr"/>
            <a:r>
              <a:rPr lang="en-US" sz="6600" dirty="0" smtClean="0"/>
              <a:t>Human Resources </a:t>
            </a:r>
            <a:endParaRPr lang="en-US" sz="6600" dirty="0"/>
          </a:p>
        </p:txBody>
      </p:sp>
      <p:sp>
        <p:nvSpPr>
          <p:cNvPr id="3" name="Subtitle 2"/>
          <p:cNvSpPr>
            <a:spLocks noGrp="1"/>
          </p:cNvSpPr>
          <p:nvPr>
            <p:ph type="subTitle" idx="1"/>
          </p:nvPr>
        </p:nvSpPr>
        <p:spPr/>
        <p:txBody>
          <a:bodyPr/>
          <a:lstStyle/>
          <a:p>
            <a:pPr lvl="1" algn="r"/>
            <a:r>
              <a:rPr lang="en-US" dirty="0" smtClean="0"/>
              <a:t>		</a:t>
            </a:r>
            <a:r>
              <a:rPr lang="en-US" sz="2400" b="1" dirty="0" smtClean="0"/>
              <a:t>Carolyn Horwich, Esq.</a:t>
            </a:r>
          </a:p>
          <a:p>
            <a:pPr lvl="1" algn="r"/>
            <a:r>
              <a:rPr lang="en-US" sz="2400" dirty="0" smtClean="0"/>
              <a:t>		Director of Human Resources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267200" y="3124200"/>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0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613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7284"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lstStyle/>
          <a:p>
            <a:r>
              <a:rPr lang="en-US" dirty="0" smtClean="0"/>
              <a:t>Not part of State Personnel System</a:t>
            </a:r>
          </a:p>
          <a:p>
            <a:pPr lvl="1"/>
            <a:r>
              <a:rPr lang="en-US" dirty="0" smtClean="0"/>
              <a:t>Federal and State Statutes, Administrative Rules, General Appropriations Act</a:t>
            </a:r>
          </a:p>
          <a:p>
            <a:r>
              <a:rPr lang="en-US" dirty="0" smtClean="0"/>
              <a:t>Does not use People First</a:t>
            </a:r>
          </a:p>
          <a:p>
            <a:pPr lvl="1"/>
            <a:r>
              <a:rPr lang="en-US" dirty="0" smtClean="0"/>
              <a:t>BOMS</a:t>
            </a:r>
          </a:p>
          <a:p>
            <a:r>
              <a:rPr lang="en-US" dirty="0" smtClean="0"/>
              <a:t>Pay Plans and Salary Schedules</a:t>
            </a:r>
          </a:p>
          <a:p>
            <a:endParaRPr lang="en-US" dirty="0"/>
          </a:p>
        </p:txBody>
      </p:sp>
      <p:sp>
        <p:nvSpPr>
          <p:cNvPr id="4" name="Slide Number Placeholder 3"/>
          <p:cNvSpPr>
            <a:spLocks noGrp="1"/>
          </p:cNvSpPr>
          <p:nvPr>
            <p:ph type="sldNum" sz="quarter" idx="12"/>
          </p:nvPr>
        </p:nvSpPr>
        <p:spPr/>
        <p:txBody>
          <a:bodyPr/>
          <a:lstStyle/>
          <a:p>
            <a:pPr>
              <a:defRPr/>
            </a:pPr>
            <a:fld id="{4FB98381-1AA4-463F-B3FF-2607979862FE}" type="slidenum">
              <a:rPr lang="en-US" altLang="en-US" smtClean="0"/>
              <a:pPr>
                <a:defRPr/>
              </a:pPr>
              <a:t>3</a:t>
            </a:fld>
            <a:endParaRPr lang="en-US" alt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763547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42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p:txBody>
          <a:bodyPr/>
          <a:lstStyle/>
          <a:p>
            <a:r>
              <a:rPr lang="en-US" dirty="0"/>
              <a:t>Pay Plans</a:t>
            </a:r>
          </a:p>
          <a:p>
            <a:r>
              <a:rPr lang="en-US" dirty="0" smtClean="0"/>
              <a:t>JAC Website</a:t>
            </a:r>
          </a:p>
          <a:p>
            <a:pPr lvl="1"/>
            <a:r>
              <a:rPr lang="en-US" dirty="0" smtClean="0"/>
              <a:t>Memoranda, Newsletters, Tidbits</a:t>
            </a:r>
          </a:p>
          <a:p>
            <a:r>
              <a:rPr lang="en-US" dirty="0" smtClean="0"/>
              <a:t>Statutes</a:t>
            </a:r>
          </a:p>
          <a:p>
            <a:r>
              <a:rPr lang="en-US" dirty="0" smtClean="0"/>
              <a:t>Administrative Rules</a:t>
            </a:r>
          </a:p>
          <a:p>
            <a:r>
              <a:rPr lang="en-US" dirty="0" smtClean="0"/>
              <a:t>General Appropriations Act</a:t>
            </a:r>
          </a:p>
          <a:p>
            <a:r>
              <a:rPr lang="en-US" dirty="0" smtClean="0"/>
              <a:t>Federal Law</a:t>
            </a:r>
          </a:p>
        </p:txBody>
      </p:sp>
      <p:sp>
        <p:nvSpPr>
          <p:cNvPr id="5" name="Slide Number Placeholder 4"/>
          <p:cNvSpPr>
            <a:spLocks noGrp="1"/>
          </p:cNvSpPr>
          <p:nvPr>
            <p:ph type="sldNum" sz="quarter" idx="12"/>
          </p:nvPr>
        </p:nvSpPr>
        <p:spPr/>
        <p:txBody>
          <a:bodyPr/>
          <a:lstStyle/>
          <a:p>
            <a:pPr>
              <a:defRPr/>
            </a:pPr>
            <a:fld id="{4FB98381-1AA4-463F-B3FF-2607979862FE}" type="slidenum">
              <a:rPr lang="en-US" altLang="en-US" smtClean="0"/>
              <a:pPr>
                <a:defRPr/>
              </a:pPr>
              <a:t>4</a:t>
            </a:fld>
            <a:endParaRPr lang="en-US" alt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160348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35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do . . .</a:t>
            </a:r>
            <a:endParaRPr lang="en-US" dirty="0"/>
          </a:p>
        </p:txBody>
      </p:sp>
      <p:sp>
        <p:nvSpPr>
          <p:cNvPr id="3" name="Content Placeholder 2"/>
          <p:cNvSpPr>
            <a:spLocks noGrp="1"/>
          </p:cNvSpPr>
          <p:nvPr>
            <p:ph idx="1"/>
          </p:nvPr>
        </p:nvSpPr>
        <p:spPr/>
        <p:txBody>
          <a:bodyPr/>
          <a:lstStyle/>
          <a:p>
            <a:r>
              <a:rPr lang="en-US" sz="3100" u="sng" dirty="0"/>
              <a:t>R</a:t>
            </a:r>
            <a:r>
              <a:rPr lang="en-US" sz="3100" dirty="0"/>
              <a:t>equests </a:t>
            </a:r>
            <a:r>
              <a:rPr lang="en-US" sz="3100" u="sng" dirty="0"/>
              <a:t>t</a:t>
            </a:r>
            <a:r>
              <a:rPr lang="en-US" sz="3100" dirty="0"/>
              <a:t>o </a:t>
            </a:r>
            <a:r>
              <a:rPr lang="en-US" sz="3100" u="sng" dirty="0"/>
              <a:t>F</a:t>
            </a:r>
            <a:r>
              <a:rPr lang="en-US" sz="3100" dirty="0"/>
              <a:t>ill</a:t>
            </a:r>
          </a:p>
          <a:p>
            <a:r>
              <a:rPr lang="en-US" sz="3100" dirty="0" smtClean="0"/>
              <a:t>New Hires</a:t>
            </a:r>
          </a:p>
          <a:p>
            <a:r>
              <a:rPr lang="en-US" sz="3100" dirty="0" smtClean="0"/>
              <a:t>Position Descriptions</a:t>
            </a:r>
          </a:p>
          <a:p>
            <a:r>
              <a:rPr lang="en-US" sz="3100" dirty="0" smtClean="0"/>
              <a:t>Benefits (pre-tax insurance)</a:t>
            </a:r>
          </a:p>
          <a:p>
            <a:r>
              <a:rPr lang="en-US" sz="3100" dirty="0" smtClean="0"/>
              <a:t>Benefits </a:t>
            </a:r>
            <a:r>
              <a:rPr lang="en-US" sz="3100" dirty="0"/>
              <a:t>(post-tax through CAS</a:t>
            </a:r>
            <a:r>
              <a:rPr lang="en-US" sz="3100" dirty="0" smtClean="0"/>
              <a:t>)</a:t>
            </a:r>
          </a:p>
          <a:p>
            <a:r>
              <a:rPr lang="en-US" sz="3100" dirty="0" smtClean="0"/>
              <a:t>Parking &amp; Transit</a:t>
            </a:r>
            <a:endParaRPr lang="en-US" sz="3100" dirty="0"/>
          </a:p>
          <a:p>
            <a:r>
              <a:rPr lang="en-US" sz="3100" u="sng" dirty="0"/>
              <a:t>P</a:t>
            </a:r>
            <a:r>
              <a:rPr lang="en-US" sz="3100" dirty="0"/>
              <a:t>ersonnel </a:t>
            </a:r>
            <a:r>
              <a:rPr lang="en-US" sz="3100" u="sng" dirty="0"/>
              <a:t>A</a:t>
            </a:r>
            <a:r>
              <a:rPr lang="en-US" sz="3100" dirty="0"/>
              <a:t>ction </a:t>
            </a:r>
            <a:r>
              <a:rPr lang="en-US" sz="3100" u="sng" dirty="0"/>
              <a:t>R</a:t>
            </a:r>
            <a:r>
              <a:rPr lang="en-US" sz="3100" dirty="0"/>
              <a:t>equests</a:t>
            </a:r>
          </a:p>
          <a:p>
            <a:r>
              <a:rPr lang="en-US" sz="3100" dirty="0" smtClean="0"/>
              <a:t>Retirement</a:t>
            </a:r>
            <a:endParaRPr lang="en-US" sz="3100" dirty="0"/>
          </a:p>
        </p:txBody>
      </p:sp>
      <p:sp>
        <p:nvSpPr>
          <p:cNvPr id="4" name="Slide Number Placeholder 3"/>
          <p:cNvSpPr>
            <a:spLocks noGrp="1"/>
          </p:cNvSpPr>
          <p:nvPr>
            <p:ph type="sldNum" sz="quarter" idx="12"/>
          </p:nvPr>
        </p:nvSpPr>
        <p:spPr/>
        <p:txBody>
          <a:bodyPr/>
          <a:lstStyle/>
          <a:p>
            <a:pPr>
              <a:defRPr/>
            </a:pPr>
            <a:fld id="{4FB98381-1AA4-463F-B3FF-2607979862FE}" type="slidenum">
              <a:rPr lang="en-US" altLang="en-US" smtClean="0"/>
              <a:pPr>
                <a:defRPr/>
              </a:pPr>
              <a:t>5</a:t>
            </a:fld>
            <a:endParaRPr lang="en-US" alt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114407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8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do . . .</a:t>
            </a:r>
            <a:endParaRPr lang="en-US" dirty="0"/>
          </a:p>
        </p:txBody>
      </p:sp>
      <p:sp>
        <p:nvSpPr>
          <p:cNvPr id="3" name="Content Placeholder 2"/>
          <p:cNvSpPr>
            <a:spLocks noGrp="1"/>
          </p:cNvSpPr>
          <p:nvPr>
            <p:ph idx="1"/>
          </p:nvPr>
        </p:nvSpPr>
        <p:spPr/>
        <p:txBody>
          <a:bodyPr/>
          <a:lstStyle/>
          <a:p>
            <a:r>
              <a:rPr lang="en-US" sz="3100" dirty="0" smtClean="0"/>
              <a:t>Set up Master Login for DFS Employee Information Center</a:t>
            </a:r>
          </a:p>
          <a:p>
            <a:r>
              <a:rPr lang="en-US" sz="3100" dirty="0" smtClean="0"/>
              <a:t>Employment Verifications</a:t>
            </a:r>
          </a:p>
          <a:p>
            <a:r>
              <a:rPr lang="en-US" sz="3100" dirty="0" smtClean="0"/>
              <a:t>Privacy Indicators</a:t>
            </a:r>
          </a:p>
          <a:p>
            <a:r>
              <a:rPr lang="en-US" sz="3100" dirty="0" smtClean="0"/>
              <a:t>Leave Payouts</a:t>
            </a:r>
          </a:p>
          <a:p>
            <a:r>
              <a:rPr lang="en-US" sz="3100" dirty="0" smtClean="0"/>
              <a:t>Reemployment Assistance - CONNECT</a:t>
            </a:r>
          </a:p>
          <a:p>
            <a:r>
              <a:rPr lang="en-US" sz="3100" dirty="0" smtClean="0"/>
              <a:t>Issue Memoranda</a:t>
            </a:r>
          </a:p>
        </p:txBody>
      </p:sp>
      <p:sp>
        <p:nvSpPr>
          <p:cNvPr id="4" name="Slide Number Placeholder 3"/>
          <p:cNvSpPr>
            <a:spLocks noGrp="1"/>
          </p:cNvSpPr>
          <p:nvPr>
            <p:ph type="sldNum" sz="quarter" idx="12"/>
          </p:nvPr>
        </p:nvSpPr>
        <p:spPr/>
        <p:txBody>
          <a:bodyPr/>
          <a:lstStyle/>
          <a:p>
            <a:pPr>
              <a:defRPr/>
            </a:pPr>
            <a:fld id="{4FB98381-1AA4-463F-B3FF-2607979862FE}" type="slidenum">
              <a:rPr lang="en-US" altLang="en-US" smtClean="0"/>
              <a:pPr>
                <a:defRPr/>
              </a:pPr>
              <a:t>6</a:t>
            </a:fld>
            <a:endParaRPr lang="en-US" alt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4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do . . .</a:t>
            </a:r>
            <a:endParaRPr lang="en-US" dirty="0"/>
          </a:p>
        </p:txBody>
      </p:sp>
      <p:sp>
        <p:nvSpPr>
          <p:cNvPr id="3" name="Content Placeholder 2"/>
          <p:cNvSpPr>
            <a:spLocks noGrp="1"/>
          </p:cNvSpPr>
          <p:nvPr>
            <p:ph idx="1"/>
          </p:nvPr>
        </p:nvSpPr>
        <p:spPr/>
        <p:txBody>
          <a:bodyPr/>
          <a:lstStyle/>
          <a:p>
            <a:r>
              <a:rPr lang="en-US" sz="3100" dirty="0" smtClean="0"/>
              <a:t>Act as information and communication conduits</a:t>
            </a:r>
          </a:p>
          <a:p>
            <a:r>
              <a:rPr lang="en-US" sz="3100" dirty="0" smtClean="0"/>
              <a:t>Distribute links to employment posters</a:t>
            </a:r>
          </a:p>
          <a:p>
            <a:r>
              <a:rPr lang="en-US" sz="3100" dirty="0" smtClean="0"/>
              <a:t>Secure statewide training</a:t>
            </a:r>
          </a:p>
          <a:p>
            <a:r>
              <a:rPr lang="en-US" sz="3100" dirty="0" smtClean="0"/>
              <a:t>Submit Pay Plans to Leadership</a:t>
            </a:r>
          </a:p>
          <a:p>
            <a:r>
              <a:rPr lang="en-US" sz="3100" dirty="0" smtClean="0"/>
              <a:t>Collect and submit Lump Sum Bonus Plans</a:t>
            </a:r>
            <a:endParaRPr lang="en-US" sz="3100" dirty="0"/>
          </a:p>
          <a:p>
            <a:r>
              <a:rPr lang="en-US" sz="3100" dirty="0" smtClean="0"/>
              <a:t>Link JROs with EAP (Kepro)</a:t>
            </a:r>
            <a:endParaRPr lang="en-US" sz="3100" dirty="0"/>
          </a:p>
        </p:txBody>
      </p:sp>
      <p:sp>
        <p:nvSpPr>
          <p:cNvPr id="4" name="Slide Number Placeholder 3"/>
          <p:cNvSpPr>
            <a:spLocks noGrp="1"/>
          </p:cNvSpPr>
          <p:nvPr>
            <p:ph type="sldNum" sz="quarter" idx="12"/>
          </p:nvPr>
        </p:nvSpPr>
        <p:spPr/>
        <p:txBody>
          <a:bodyPr/>
          <a:lstStyle/>
          <a:p>
            <a:pPr>
              <a:defRPr/>
            </a:pPr>
            <a:fld id="{4FB98381-1AA4-463F-B3FF-2607979862FE}" type="slidenum">
              <a:rPr lang="en-US" altLang="en-US" smtClean="0"/>
              <a:pPr>
                <a:defRPr/>
              </a:pPr>
              <a:t>7</a:t>
            </a:fld>
            <a:endParaRPr lang="en-US" altLang="en-US" dirty="0"/>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680932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57"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wait – there’s more.</a:t>
            </a:r>
            <a:endParaRPr lang="en-US" dirty="0"/>
          </a:p>
        </p:txBody>
      </p:sp>
      <p:sp>
        <p:nvSpPr>
          <p:cNvPr id="3" name="Content Placeholder 2"/>
          <p:cNvSpPr>
            <a:spLocks noGrp="1"/>
          </p:cNvSpPr>
          <p:nvPr>
            <p:ph idx="1"/>
          </p:nvPr>
        </p:nvSpPr>
        <p:spPr/>
        <p:txBody>
          <a:bodyPr/>
          <a:lstStyle/>
          <a:p>
            <a:r>
              <a:rPr lang="en-US" dirty="0"/>
              <a:t>Rate Reports </a:t>
            </a:r>
          </a:p>
          <a:p>
            <a:r>
              <a:rPr lang="en-US" dirty="0"/>
              <a:t>Monthly </a:t>
            </a:r>
            <a:r>
              <a:rPr lang="en-US" dirty="0" smtClean="0"/>
              <a:t>Reports</a:t>
            </a:r>
          </a:p>
          <a:p>
            <a:r>
              <a:rPr lang="en-US" dirty="0" smtClean="0"/>
              <a:t>Provide updated forms</a:t>
            </a:r>
          </a:p>
          <a:p>
            <a:r>
              <a:rPr lang="en-US" dirty="0" smtClean="0"/>
              <a:t>Legislative alerts</a:t>
            </a:r>
          </a:p>
          <a:p>
            <a:r>
              <a:rPr lang="en-US" dirty="0" smtClean="0"/>
              <a:t>Offer in-person training </a:t>
            </a:r>
          </a:p>
          <a:p>
            <a:r>
              <a:rPr lang="en-US" dirty="0" smtClean="0"/>
              <a:t>Share resources</a:t>
            </a:r>
          </a:p>
          <a:p>
            <a:r>
              <a:rPr lang="en-US" dirty="0" smtClean="0"/>
              <a:t>Look out for each JRO (best practices)</a:t>
            </a:r>
            <a:endParaRPr lang="en-US" dirty="0"/>
          </a:p>
          <a:p>
            <a:endParaRPr lang="en-US" dirty="0"/>
          </a:p>
        </p:txBody>
      </p:sp>
      <p:sp>
        <p:nvSpPr>
          <p:cNvPr id="4" name="Slide Number Placeholder 3"/>
          <p:cNvSpPr>
            <a:spLocks noGrp="1"/>
          </p:cNvSpPr>
          <p:nvPr>
            <p:ph type="sldNum" sz="quarter" idx="12"/>
          </p:nvPr>
        </p:nvSpPr>
        <p:spPr/>
        <p:txBody>
          <a:bodyPr/>
          <a:lstStyle/>
          <a:p>
            <a:pPr>
              <a:defRPr/>
            </a:pPr>
            <a:fld id="{4FB98381-1AA4-463F-B3FF-2607979862FE}" type="slidenum">
              <a:rPr lang="en-US" altLang="en-US" smtClean="0"/>
              <a:pPr>
                <a:defRPr/>
              </a:pPr>
              <a:t>8</a:t>
            </a:fld>
            <a:endParaRPr lang="en-US" altLang="en-US"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075608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12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do not do . . .</a:t>
            </a:r>
            <a:endParaRPr lang="en-US" dirty="0"/>
          </a:p>
        </p:txBody>
      </p:sp>
      <p:sp>
        <p:nvSpPr>
          <p:cNvPr id="3" name="Content Placeholder 2"/>
          <p:cNvSpPr>
            <a:spLocks noGrp="1"/>
          </p:cNvSpPr>
          <p:nvPr>
            <p:ph idx="1"/>
          </p:nvPr>
        </p:nvSpPr>
        <p:spPr/>
        <p:txBody>
          <a:bodyPr/>
          <a:lstStyle/>
          <a:p>
            <a:r>
              <a:rPr lang="en-US" sz="3100" dirty="0" smtClean="0"/>
              <a:t>Provide legal or tax advice</a:t>
            </a:r>
          </a:p>
          <a:p>
            <a:r>
              <a:rPr lang="en-US" sz="3100" dirty="0" smtClean="0"/>
              <a:t>Interpret statutes or rules</a:t>
            </a:r>
          </a:p>
          <a:p>
            <a:r>
              <a:rPr lang="en-US" sz="3100" dirty="0" smtClean="0"/>
              <a:t>Speak directly with your employees</a:t>
            </a:r>
          </a:p>
          <a:p>
            <a:r>
              <a:rPr lang="en-US" sz="3100" dirty="0" smtClean="0"/>
              <a:t>BOMS</a:t>
            </a:r>
          </a:p>
          <a:p>
            <a:pPr marL="0" indent="0">
              <a:buNone/>
            </a:pPr>
            <a:endParaRPr lang="en-US" sz="3100" dirty="0" smtClean="0"/>
          </a:p>
        </p:txBody>
      </p:sp>
      <p:sp>
        <p:nvSpPr>
          <p:cNvPr id="4" name="Slide Number Placeholder 3"/>
          <p:cNvSpPr>
            <a:spLocks noGrp="1"/>
          </p:cNvSpPr>
          <p:nvPr>
            <p:ph type="sldNum" sz="quarter" idx="12"/>
          </p:nvPr>
        </p:nvSpPr>
        <p:spPr/>
        <p:txBody>
          <a:bodyPr/>
          <a:lstStyle/>
          <a:p>
            <a:pPr>
              <a:defRPr/>
            </a:pPr>
            <a:fld id="{4FB98381-1AA4-463F-B3FF-2607979862FE}" type="slidenum">
              <a:rPr lang="en-US" altLang="en-US" smtClean="0"/>
              <a:pPr>
                <a:defRPr/>
              </a:pPr>
              <a:t>9</a:t>
            </a:fld>
            <a:endParaRPr lang="en-US" alt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807175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6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jacblu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jacblue</Template>
  <TotalTime>1536</TotalTime>
  <Words>620</Words>
  <Application>Microsoft Office PowerPoint</Application>
  <PresentationFormat>On-screen Show (4:3)</PresentationFormat>
  <Paragraphs>93</Paragraphs>
  <Slides>15</Slides>
  <Notes>11</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Wingdings</vt:lpstr>
      <vt:lpstr>jacblue</vt:lpstr>
      <vt:lpstr>Instructions for Audio</vt:lpstr>
      <vt:lpstr>Human Resources </vt:lpstr>
      <vt:lpstr>Background</vt:lpstr>
      <vt:lpstr>Resources</vt:lpstr>
      <vt:lpstr>What we do . . .</vt:lpstr>
      <vt:lpstr>What we do . . .</vt:lpstr>
      <vt:lpstr>What we do . . .</vt:lpstr>
      <vt:lpstr>But wait – there’s more.</vt:lpstr>
      <vt:lpstr>What we do not do . . .</vt:lpstr>
      <vt:lpstr>What YOU can do…</vt:lpstr>
      <vt:lpstr>Who we are . . . </vt:lpstr>
      <vt:lpstr>Subject Matter Contacts</vt:lpstr>
      <vt:lpstr>Website: www.justiceadmin.org </vt:lpstr>
      <vt:lpstr>JAC Human Resources Website</vt:lpstr>
      <vt:lpstr>PowerPoint Presentation</vt:lpstr>
    </vt:vector>
  </TitlesOfParts>
  <Company>JAC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michelle.dolce</dc:creator>
  <cp:lastModifiedBy>Horwich, Carolyn</cp:lastModifiedBy>
  <cp:revision>108</cp:revision>
  <cp:lastPrinted>2017-05-04T11:33:15Z</cp:lastPrinted>
  <dcterms:created xsi:type="dcterms:W3CDTF">2015-04-09T15:55:58Z</dcterms:created>
  <dcterms:modified xsi:type="dcterms:W3CDTF">2021-02-04T22:31:25Z</dcterms:modified>
</cp:coreProperties>
</file>